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70" r:id="rId12"/>
    <p:sldId id="277" r:id="rId13"/>
    <p:sldId id="272" r:id="rId14"/>
    <p:sldId id="273" r:id="rId15"/>
    <p:sldId id="274" r:id="rId16"/>
    <p:sldId id="266" r:id="rId17"/>
    <p:sldId id="268" r:id="rId18"/>
    <p:sldId id="275" r:id="rId19"/>
    <p:sldId id="27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ELIER" initials="A" lastIdx="1" clrIdx="0">
    <p:extLst>
      <p:ext uri="{19B8F6BF-5375-455C-9EA6-DF929625EA0E}">
        <p15:presenceInfo xmlns:p15="http://schemas.microsoft.com/office/powerpoint/2012/main" userId="S-1-5-21-393050610-1436776632-1482044725-1719" providerId="AD"/>
      </p:ext>
    </p:extLst>
  </p:cmAuthor>
  <p:cmAuthor id="2" name="nicolas gardet" initials="ng" lastIdx="1" clrIdx="1">
    <p:extLst>
      <p:ext uri="{19B8F6BF-5375-455C-9EA6-DF929625EA0E}">
        <p15:presenceInfo xmlns:p15="http://schemas.microsoft.com/office/powerpoint/2012/main" userId="928fc81907b9e7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70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7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9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22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50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05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1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6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94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51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7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1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2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33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96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16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55C83D-A66A-48BB-8F67-FC8FFDF1B85B}" type="datetimeFigureOut">
              <a:rPr lang="fr-FR" smtClean="0"/>
              <a:t>18/12/2021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BB2012-BB1B-4B5C-8734-A276AEBD6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250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88ADC-6A67-46FE-9BC7-6C3F4024A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573568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Assemblée Générale</a:t>
            </a:r>
            <a:b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Vendredi 3 décembre </a:t>
            </a:r>
            <a:b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E441BA-7C48-4349-84E7-3992FD2B8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236"/>
            <a:ext cx="9144000" cy="1506198"/>
          </a:xfrm>
        </p:spPr>
        <p:txBody>
          <a:bodyPr>
            <a:normAutofit fontScale="92500" lnSpcReduction="10000"/>
          </a:bodyPr>
          <a:lstStyle/>
          <a:p>
            <a:r>
              <a:rPr lang="fr-FR" sz="4400" b="1" dirty="0">
                <a:solidFill>
                  <a:srgbClr val="FFC000"/>
                </a:solidFill>
              </a:rPr>
              <a:t>Club des sports </a:t>
            </a:r>
          </a:p>
          <a:p>
            <a:r>
              <a:rPr lang="fr-FR" sz="4400" b="1" dirty="0">
                <a:solidFill>
                  <a:srgbClr val="FFC000"/>
                </a:solidFill>
              </a:rPr>
              <a:t>Notre dame de </a:t>
            </a:r>
            <a:r>
              <a:rPr lang="fr-FR" sz="4400" b="1" dirty="0" err="1">
                <a:solidFill>
                  <a:srgbClr val="FFC000"/>
                </a:solidFill>
              </a:rPr>
              <a:t>bellecombe</a:t>
            </a:r>
            <a:endParaRPr lang="fr-FR" sz="4400" b="1" dirty="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2915E6-755B-4C29-A5CF-44570767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109539"/>
            <a:ext cx="2486649" cy="1646559"/>
          </a:xfrm>
          <a:prstGeom prst="rect">
            <a:avLst/>
          </a:prstGeom>
        </p:spPr>
      </p:pic>
      <p:pic>
        <p:nvPicPr>
          <p:cNvPr id="6" name="Image 6" descr="numérisation0005.jpg">
            <a:extLst>
              <a:ext uri="{FF2B5EF4-FFF2-40B4-BE49-F238E27FC236}">
                <a16:creationId xmlns:a16="http://schemas.microsoft.com/office/drawing/2014/main" id="{7C8E7555-8BE9-4515-A9DA-10629105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67" y="105100"/>
            <a:ext cx="1677880" cy="15735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4877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B5894-77F5-4983-9F68-CC0F69FC8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144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 des groupes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3117EF-9B67-4EAF-AF25-3D27565FB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4827"/>
            <a:ext cx="9144000" cy="292297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E31F07-AD5F-4BA4-8C2D-86C34EF39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82906"/>
            <a:ext cx="2636667" cy="1745895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CCC433C-FCAA-412D-BBD0-72BB3E9BD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15273"/>
              </p:ext>
            </p:extLst>
          </p:nvPr>
        </p:nvGraphicFramePr>
        <p:xfrm>
          <a:off x="1404730" y="2334827"/>
          <a:ext cx="8454330" cy="405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713">
                  <a:extLst>
                    <a:ext uri="{9D8B030D-6E8A-4147-A177-3AD203B41FA5}">
                      <a16:colId xmlns:a16="http://schemas.microsoft.com/office/drawing/2014/main" val="664663319"/>
                    </a:ext>
                  </a:extLst>
                </a:gridCol>
                <a:gridCol w="4107617">
                  <a:extLst>
                    <a:ext uri="{9D8B030D-6E8A-4147-A177-3AD203B41FA5}">
                      <a16:colId xmlns:a16="http://schemas.microsoft.com/office/drawing/2014/main" val="394600945"/>
                    </a:ext>
                  </a:extLst>
                </a:gridCol>
              </a:tblGrid>
              <a:tr h="507137">
                <a:tc>
                  <a:txBody>
                    <a:bodyPr/>
                    <a:lstStyle/>
                    <a:p>
                      <a:r>
                        <a:rPr lang="fr-FR" dirty="0"/>
                        <a:t>Groupe DE / GP                   Val d’ARLY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Groupe 1                                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58672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r>
                        <a:rPr lang="fr-FR" dirty="0"/>
                        <a:t>GROGNUX Noah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ANCENAY </a:t>
                      </a:r>
                      <a:r>
                        <a:rPr lang="fr-FR" dirty="0" err="1"/>
                        <a:t>Lilou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592476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r>
                        <a:rPr lang="fr-FR" dirty="0"/>
                        <a:t>PETERSEN Nathalie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DUBOUCHET Camille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8871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r>
                        <a:rPr lang="fr-FR" dirty="0"/>
                        <a:t>PIGNON William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GARDET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60922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GAUDILIERE </a:t>
                      </a:r>
                      <a:r>
                        <a:rPr lang="fr-FR" dirty="0" err="1"/>
                        <a:t>Mattis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63562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PINTO VIEIRA </a:t>
                      </a:r>
                      <a:r>
                        <a:rPr lang="fr-FR" dirty="0" err="1"/>
                        <a:t>Evan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04555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MORAND Ruben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2311"/>
                  </a:ext>
                </a:extLst>
              </a:tr>
              <a:tr h="507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BRAISAZ Nathan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3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67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7E2E3-EF33-4EC5-8E1F-AB02E6C2A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5D06B9-F393-4B81-B153-6EB85CB14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87DEBC5-0C9E-42BE-9A62-F0DF2A5C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20431"/>
              </p:ext>
            </p:extLst>
          </p:nvPr>
        </p:nvGraphicFramePr>
        <p:xfrm>
          <a:off x="1751012" y="1940629"/>
          <a:ext cx="8492418" cy="406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438">
                  <a:extLst>
                    <a:ext uri="{9D8B030D-6E8A-4147-A177-3AD203B41FA5}">
                      <a16:colId xmlns:a16="http://schemas.microsoft.com/office/drawing/2014/main" val="411887807"/>
                    </a:ext>
                  </a:extLst>
                </a:gridCol>
                <a:gridCol w="2887490">
                  <a:extLst>
                    <a:ext uri="{9D8B030D-6E8A-4147-A177-3AD203B41FA5}">
                      <a16:colId xmlns:a16="http://schemas.microsoft.com/office/drawing/2014/main" val="314521969"/>
                    </a:ext>
                  </a:extLst>
                </a:gridCol>
                <a:gridCol w="2887490">
                  <a:extLst>
                    <a:ext uri="{9D8B030D-6E8A-4147-A177-3AD203B41FA5}">
                      <a16:colId xmlns:a16="http://schemas.microsoft.com/office/drawing/2014/main" val="1094221038"/>
                    </a:ext>
                  </a:extLst>
                </a:gridCol>
              </a:tblGrid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Groupe 2            Adrien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Groupe 3              Adrien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Groupe 4               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11125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GROGNUX 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PEAN 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GALLWEY Inès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72142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PEAN Edouard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GIRAUD Lorenzo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SCHMIDER Léonie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91903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PINTO Lorelei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GIRAUD Oscar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PICHON Elouan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09999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SCHMIDER Malo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MOLLIER Dylan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833512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BENOIT Louna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MOUCHET Robin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13602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PERNET Ernest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GARDET Mael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53733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r>
                        <a:rPr lang="fr-FR" dirty="0"/>
                        <a:t>PERNET 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PICHON Titouan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21712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POVEDA MEDINA Simon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36146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8191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7BA387CF-1AD1-4EE3-ABEF-9C820B49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" y="118535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F7054-13DE-44C0-8F2C-EF7F65D9A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59C7C8-B9EE-45A3-914E-5D165AC75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46D549-57BB-41E4-9AB7-1192DAFA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27294"/>
            <a:ext cx="2636667" cy="1745895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023AF35-3B7A-4078-A522-415E3391F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98200"/>
              </p:ext>
            </p:extLst>
          </p:nvPr>
        </p:nvGraphicFramePr>
        <p:xfrm>
          <a:off x="2032000" y="1949388"/>
          <a:ext cx="8123382" cy="357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3382">
                  <a:extLst>
                    <a:ext uri="{9D8B030D-6E8A-4147-A177-3AD203B41FA5}">
                      <a16:colId xmlns:a16="http://schemas.microsoft.com/office/drawing/2014/main" val="4051166997"/>
                    </a:ext>
                  </a:extLst>
                </a:gridCol>
              </a:tblGrid>
              <a:tr h="511225">
                <a:tc>
                  <a:txBody>
                    <a:bodyPr/>
                    <a:lstStyle/>
                    <a:p>
                      <a:r>
                        <a:rPr lang="fr-FR" dirty="0"/>
                        <a:t>GROUPE 5                                                                                               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86618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r>
                        <a:rPr lang="fr-FR" dirty="0"/>
                        <a:t>PICHON </a:t>
                      </a:r>
                      <a:r>
                        <a:rPr lang="fr-FR" dirty="0" err="1"/>
                        <a:t>Anaelle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1336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r>
                        <a:rPr lang="fr-FR" dirty="0"/>
                        <a:t>PEAN Yves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25328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r>
                        <a:rPr lang="fr-FR" dirty="0"/>
                        <a:t>MOLLIER Jade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327306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0122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44087"/>
                  </a:ext>
                </a:extLst>
              </a:tr>
              <a:tr h="5112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0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94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D4CA2-9392-44E6-ABC2-72C7D6646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184" y="127294"/>
            <a:ext cx="7320050" cy="1279987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Planning provisoire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E8776-2F79-41C2-933C-27F07234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139518"/>
            <a:ext cx="8676222" cy="365168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48E867-F089-4447-A8AD-EE005B07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27294"/>
            <a:ext cx="2636667" cy="1745895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D96149B-74A2-47AF-BC0E-56DCABDF0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14274"/>
              </p:ext>
            </p:extLst>
          </p:nvPr>
        </p:nvGraphicFramePr>
        <p:xfrm>
          <a:off x="980661" y="1873188"/>
          <a:ext cx="10490903" cy="432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448">
                  <a:extLst>
                    <a:ext uri="{9D8B030D-6E8A-4147-A177-3AD203B41FA5}">
                      <a16:colId xmlns:a16="http://schemas.microsoft.com/office/drawing/2014/main" val="242910673"/>
                    </a:ext>
                  </a:extLst>
                </a:gridCol>
                <a:gridCol w="1750291">
                  <a:extLst>
                    <a:ext uri="{9D8B030D-6E8A-4147-A177-3AD203B41FA5}">
                      <a16:colId xmlns:a16="http://schemas.microsoft.com/office/drawing/2014/main" val="3445351014"/>
                    </a:ext>
                  </a:extLst>
                </a:gridCol>
                <a:gridCol w="1750291">
                  <a:extLst>
                    <a:ext uri="{9D8B030D-6E8A-4147-A177-3AD203B41FA5}">
                      <a16:colId xmlns:a16="http://schemas.microsoft.com/office/drawing/2014/main" val="445300264"/>
                    </a:ext>
                  </a:extLst>
                </a:gridCol>
                <a:gridCol w="1750291">
                  <a:extLst>
                    <a:ext uri="{9D8B030D-6E8A-4147-A177-3AD203B41FA5}">
                      <a16:colId xmlns:a16="http://schemas.microsoft.com/office/drawing/2014/main" val="3967455157"/>
                    </a:ext>
                  </a:extLst>
                </a:gridCol>
                <a:gridCol w="1750291">
                  <a:extLst>
                    <a:ext uri="{9D8B030D-6E8A-4147-A177-3AD203B41FA5}">
                      <a16:colId xmlns:a16="http://schemas.microsoft.com/office/drawing/2014/main" val="1659906575"/>
                    </a:ext>
                  </a:extLst>
                </a:gridCol>
                <a:gridCol w="1750291">
                  <a:extLst>
                    <a:ext uri="{9D8B030D-6E8A-4147-A177-3AD203B41FA5}">
                      <a16:colId xmlns:a16="http://schemas.microsoft.com/office/drawing/2014/main" val="2772131077"/>
                    </a:ext>
                  </a:extLst>
                </a:gridCol>
              </a:tblGrid>
              <a:tr h="6648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Vacances de Noel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Vacances de 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Mars / Avril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6598"/>
                  </a:ext>
                </a:extLst>
              </a:tr>
              <a:tr h="5879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/ 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Val </a:t>
                      </a:r>
                      <a:r>
                        <a:rPr lang="fr-FR" dirty="0" err="1"/>
                        <a:t>d’arly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convenir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convenir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convenir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convenir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331706"/>
                  </a:ext>
                </a:extLst>
              </a:tr>
              <a:tr h="6648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À convenir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À convenir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À convenir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À convenir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501782"/>
                  </a:ext>
                </a:extLst>
              </a:tr>
              <a:tr h="5879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Adrien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9h-12h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52978"/>
                  </a:ext>
                </a:extLst>
              </a:tr>
              <a:tr h="5879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Adrien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13h30-16h30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13h30-16h30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14h15-17h15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13h30-16h30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42123"/>
                  </a:ext>
                </a:extLst>
              </a:tr>
              <a:tr h="5879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9h30-12h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9h30-12h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9h-11h30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90466"/>
                  </a:ext>
                </a:extLst>
              </a:tr>
              <a:tr h="5879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14h-16h30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14h-16h30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14h45-17h15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14h-16h30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8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EBF8B-A5B2-481C-AD95-0D39DB5CD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6162" y="127295"/>
            <a:ext cx="7910005" cy="1319766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Les entrainements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B0FBDF-66DB-4F3A-8254-F855306D8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5" y="1447061"/>
            <a:ext cx="9892145" cy="4935983"/>
          </a:xfrm>
        </p:spPr>
        <p:txBody>
          <a:bodyPr>
            <a:normAutofit lnSpcReduction="10000"/>
          </a:bodyPr>
          <a:lstStyle/>
          <a:p>
            <a:endParaRPr lang="fr-FR" sz="3600" dirty="0"/>
          </a:p>
          <a:p>
            <a:r>
              <a:rPr lang="fr-FR" b="1" u="sng" dirty="0"/>
              <a:t>Pour les groupes G1 – G2 – G3 - G4 - G5</a:t>
            </a:r>
          </a:p>
          <a:p>
            <a:endParaRPr lang="fr-FR" b="1" u="sng" dirty="0"/>
          </a:p>
          <a:p>
            <a:r>
              <a:rPr lang="fr-FR" dirty="0"/>
              <a:t>Tous les jours pendant les vacances scolaires </a:t>
            </a:r>
          </a:p>
          <a:p>
            <a:r>
              <a:rPr lang="fr-FR" dirty="0"/>
              <a:t>Les mercredis et samedis hors vacances </a:t>
            </a:r>
          </a:p>
          <a:p>
            <a:r>
              <a:rPr lang="fr-FR" dirty="0"/>
              <a:t>et courses selon les catégories le dimanche</a:t>
            </a:r>
          </a:p>
          <a:p>
            <a:endParaRPr lang="fr-FR" b="1" u="sng" dirty="0"/>
          </a:p>
          <a:p>
            <a:r>
              <a:rPr lang="fr-FR" b="1" u="sng" dirty="0"/>
              <a:t>Pour le Groupe DE/GP </a:t>
            </a:r>
          </a:p>
          <a:p>
            <a:endParaRPr lang="fr-FR" b="1" u="sng" dirty="0"/>
          </a:p>
          <a:p>
            <a:r>
              <a:rPr lang="fr-FR" dirty="0"/>
              <a:t>Encadrements par les 3 clubs du Val </a:t>
            </a:r>
            <a:r>
              <a:rPr lang="fr-FR" dirty="0" err="1"/>
              <a:t>d’arly</a:t>
            </a:r>
            <a:endParaRPr lang="fr-FR" dirty="0"/>
          </a:p>
          <a:p>
            <a:r>
              <a:rPr lang="fr-FR" dirty="0"/>
              <a:t> ( début des entrainements le 22 décembre)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F50A4D-FA12-4A68-B7F7-80E9F967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27294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CE433-BACD-494E-8D43-EF1EB73FD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075" y="452761"/>
            <a:ext cx="8247357" cy="110083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Les entrainements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F2AF16-15AC-4A76-AE55-2ED690B7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1944210"/>
            <a:ext cx="8676222" cy="3846990"/>
          </a:xfrm>
        </p:spPr>
        <p:txBody>
          <a:bodyPr>
            <a:normAutofit/>
          </a:bodyPr>
          <a:lstStyle/>
          <a:p>
            <a:r>
              <a:rPr lang="fr-FR" dirty="0"/>
              <a:t>Les horaires, les jours d’entrainement et les jours de courses sont susceptibles d’être modifiés selon les conditions climatiques.</a:t>
            </a:r>
          </a:p>
          <a:p>
            <a:endParaRPr lang="fr-FR" dirty="0"/>
          </a:p>
          <a:p>
            <a:r>
              <a:rPr lang="fr-FR" dirty="0"/>
              <a:t>Les plannings et les modifications devront être suivis sur le site du Club ou sur l’appli Sport-région</a:t>
            </a:r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b="1" u="sng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2C95B5-5E55-42BB-B4D6-BEDF3FCF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27294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A6EA3-4F2B-4FB3-B129-D566FA9A6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7284" y="479395"/>
            <a:ext cx="7640715" cy="112080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sur la station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1D9B37-F694-4DA2-BE84-270151800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984CA4-A12B-4F16-82FF-2C0AC89EA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101770"/>
            <a:ext cx="2636667" cy="1745895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D05C0CF-6983-4B90-A332-D290DDFBA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89832"/>
              </p:ext>
            </p:extLst>
          </p:nvPr>
        </p:nvGraphicFramePr>
        <p:xfrm>
          <a:off x="1233996" y="1847664"/>
          <a:ext cx="9561249" cy="45972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7083">
                  <a:extLst>
                    <a:ext uri="{9D8B030D-6E8A-4147-A177-3AD203B41FA5}">
                      <a16:colId xmlns:a16="http://schemas.microsoft.com/office/drawing/2014/main" val="739076204"/>
                    </a:ext>
                  </a:extLst>
                </a:gridCol>
                <a:gridCol w="3187083">
                  <a:extLst>
                    <a:ext uri="{9D8B030D-6E8A-4147-A177-3AD203B41FA5}">
                      <a16:colId xmlns:a16="http://schemas.microsoft.com/office/drawing/2014/main" val="163745982"/>
                    </a:ext>
                  </a:extLst>
                </a:gridCol>
                <a:gridCol w="3187083">
                  <a:extLst>
                    <a:ext uri="{9D8B030D-6E8A-4147-A177-3AD203B41FA5}">
                      <a16:colId xmlns:a16="http://schemas.microsoft.com/office/drawing/2014/main" val="676715205"/>
                    </a:ext>
                  </a:extLst>
                </a:gridCol>
              </a:tblGrid>
              <a:tr h="73047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Type de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Catégories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42453"/>
                  </a:ext>
                </a:extLst>
              </a:tr>
              <a:tr h="7766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2 janvier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Slalom aux Theux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U16-U14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96980"/>
                  </a:ext>
                </a:extLst>
              </a:tr>
              <a:tr h="7766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8-9 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Slalom aux Theux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U16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76583"/>
                  </a:ext>
                </a:extLst>
              </a:tr>
              <a:tr h="7766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16 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Slalom aux Theux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Grand prix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44302"/>
                  </a:ext>
                </a:extLst>
              </a:tr>
              <a:tr h="76009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22-23 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Slalom aux Theux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FIS Citadine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607375"/>
                  </a:ext>
                </a:extLst>
              </a:tr>
              <a:tr h="77667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16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Slalom aux Theux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Ben’J</a:t>
                      </a:r>
                      <a:r>
                        <a:rPr lang="fr-FR" dirty="0"/>
                        <a:t> U14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01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71B71-C0B7-41E3-A8BF-1C1B43D4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520" y="365125"/>
            <a:ext cx="7545280" cy="1325563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13CD47-E230-4EE1-B4FE-0946FD23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093"/>
            <a:ext cx="10515600" cy="3788870"/>
          </a:xfrm>
        </p:spPr>
        <p:txBody>
          <a:bodyPr/>
          <a:lstStyle/>
          <a:p>
            <a:r>
              <a:rPr lang="fr-FR" dirty="0"/>
              <a:t>Belote				: Samedi 4 décembre 2021</a:t>
            </a:r>
          </a:p>
          <a:p>
            <a:r>
              <a:rPr lang="fr-FR" dirty="0"/>
              <a:t>Belote du Printemps  	: 30 avril 2022</a:t>
            </a:r>
          </a:p>
          <a:p>
            <a:r>
              <a:rPr lang="fr-FR" dirty="0"/>
              <a:t>Belote d’été 			: 2 juillet 2022</a:t>
            </a:r>
          </a:p>
          <a:p>
            <a:r>
              <a:rPr lang="fr-FR" dirty="0"/>
              <a:t>Festival des Vins  		: Dimanche 14 août </a:t>
            </a:r>
          </a:p>
          <a:p>
            <a:r>
              <a:rPr lang="fr-FR" dirty="0"/>
              <a:t>Belote d’automne 	: 29 octobre 2022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D576E-A8DB-42B9-8BDE-A09481F5C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91785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5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0BC8E-197B-4354-A11A-2C3509C51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0617"/>
            <a:ext cx="8676222" cy="1109709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Le bureau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49C039-3066-4C00-8380-4BE27C00A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1997476"/>
            <a:ext cx="8676222" cy="3793724"/>
          </a:xfrm>
        </p:spPr>
        <p:txBody>
          <a:bodyPr>
            <a:normAutofit/>
          </a:bodyPr>
          <a:lstStyle/>
          <a:p>
            <a:r>
              <a:rPr lang="fr-FR" dirty="0"/>
              <a:t>Président : Nicolas Gardet</a:t>
            </a:r>
          </a:p>
          <a:p>
            <a:r>
              <a:rPr lang="fr-FR" dirty="0"/>
              <a:t>Vice-présidente : Catherine brun</a:t>
            </a:r>
          </a:p>
          <a:p>
            <a:r>
              <a:rPr lang="fr-FR" dirty="0"/>
              <a:t>Trésorière : Elodie Curt-comte</a:t>
            </a:r>
          </a:p>
          <a:p>
            <a:r>
              <a:rPr lang="fr-FR" dirty="0"/>
              <a:t>Chargé de </a:t>
            </a:r>
            <a:r>
              <a:rPr lang="fr-FR" dirty="0" err="1"/>
              <a:t>Comm</a:t>
            </a:r>
            <a:r>
              <a:rPr lang="fr-FR" dirty="0"/>
              <a:t>’: Phillipe </a:t>
            </a:r>
            <a:r>
              <a:rPr lang="fr-FR" dirty="0" err="1"/>
              <a:t>Dubouchet</a:t>
            </a:r>
            <a:endParaRPr lang="fr-FR" dirty="0"/>
          </a:p>
          <a:p>
            <a:r>
              <a:rPr lang="fr-FR" dirty="0"/>
              <a:t>Directrice de l’</a:t>
            </a:r>
            <a:r>
              <a:rPr lang="fr-FR" dirty="0" err="1"/>
              <a:t>esf</a:t>
            </a:r>
            <a:r>
              <a:rPr lang="fr-FR" dirty="0"/>
              <a:t> : Raymonde Vinet</a:t>
            </a:r>
          </a:p>
          <a:p>
            <a:r>
              <a:rPr lang="fr-FR" dirty="0"/>
              <a:t>Membres actifs : Amelie, Christophe, Jean-Michel, max, Johan</a:t>
            </a:r>
          </a:p>
          <a:p>
            <a:endParaRPr lang="fr-FR" dirty="0"/>
          </a:p>
          <a:p>
            <a:endParaRPr lang="fr-FR" dirty="0"/>
          </a:p>
          <a:p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80712-86C3-4B40-8CD9-3ACFC997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91784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5078A-0247-4CD0-8C8B-83A753F21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20594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Renouvellement du bureau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A7464-D1EC-4A7A-B4F6-AB5B5AEF7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76222" cy="3485322"/>
          </a:xfrm>
        </p:spPr>
        <p:txBody>
          <a:bodyPr/>
          <a:lstStyle/>
          <a:p>
            <a:r>
              <a:rPr lang="fr-FR" dirty="0"/>
              <a:t>Candidature et approbation </a:t>
            </a:r>
          </a:p>
        </p:txBody>
      </p:sp>
    </p:spTree>
    <p:extLst>
      <p:ext uri="{BB962C8B-B14F-4D97-AF65-F5344CB8AC3E}">
        <p14:creationId xmlns:p14="http://schemas.microsoft.com/office/powerpoint/2010/main" val="49491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84B6-87B7-42FF-82C4-D5301B6F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4" y="349236"/>
            <a:ext cx="8779276" cy="1745895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Ordre du Jour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A0DD8C-8D80-40BF-AC48-C776585F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131"/>
            <a:ext cx="10515600" cy="4397744"/>
          </a:xfrm>
        </p:spPr>
        <p:txBody>
          <a:bodyPr/>
          <a:lstStyle/>
          <a:p>
            <a:r>
              <a:rPr lang="fr-FR" dirty="0"/>
              <a:t>Bilan Moral</a:t>
            </a:r>
          </a:p>
          <a:p>
            <a:r>
              <a:rPr lang="fr-FR" dirty="0"/>
              <a:t>Bilan Sportif 2020-2021</a:t>
            </a:r>
          </a:p>
          <a:p>
            <a:r>
              <a:rPr lang="fr-FR" dirty="0"/>
              <a:t>Bilan Financier</a:t>
            </a:r>
          </a:p>
          <a:p>
            <a:r>
              <a:rPr lang="fr-FR" dirty="0"/>
              <a:t>Règlement intérieur</a:t>
            </a:r>
          </a:p>
          <a:p>
            <a:r>
              <a:rPr lang="fr-FR" dirty="0"/>
              <a:t>Présentation des groupes et Organisation sportive</a:t>
            </a:r>
          </a:p>
          <a:p>
            <a:r>
              <a:rPr lang="fr-FR" dirty="0"/>
              <a:t>Calendrier des courses 2021-2022</a:t>
            </a:r>
          </a:p>
          <a:p>
            <a:r>
              <a:rPr lang="fr-FR" dirty="0"/>
              <a:t>Regroupement avec les clubs de Flumet et Crest-Voland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09C90B-ECA7-4F90-A3AF-2762A40F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" y="74028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F91DF-D179-4513-96AA-38EB3E755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179" y="349236"/>
            <a:ext cx="7995821" cy="174589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à tous pour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30FF92-48BE-4188-9D95-FEBA28054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114E53-36A1-42CA-B87F-A14F00EC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" y="100662"/>
            <a:ext cx="2636667" cy="17458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DF7292-AC45-4F32-A168-771000A97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4" y="2521259"/>
            <a:ext cx="4864963" cy="37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F1F95-DBC7-490B-B88C-CD7AC73F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9236"/>
            <a:ext cx="9905998" cy="1745895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moral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FA88D-31C9-4F45-B962-5D5660BD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436"/>
            <a:ext cx="10515600" cy="40409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dirty="0"/>
              <a:t>Les mesures sanitaires encore plus restrictives que l’année 2020 ne nous ont pas permises de faire nos manifestations en 2021</a:t>
            </a:r>
          </a:p>
          <a:p>
            <a:pPr marL="0" indent="0">
              <a:buNone/>
            </a:pPr>
            <a:r>
              <a:rPr lang="fr-FR" sz="2400" dirty="0"/>
              <a:t>Cependant les différentes aides financières de la région, du département et du comité de Savoie vont nous permettre d’aborder l’hiver relativement sereinement.</a:t>
            </a:r>
          </a:p>
          <a:p>
            <a:pPr marL="0" indent="0">
              <a:buNone/>
            </a:pPr>
            <a:r>
              <a:rPr lang="fr-FR" sz="2400" dirty="0"/>
              <a:t>Nous devons néanmoins faire attention aux moindres dépenses pour pouvoir assurer la saison et des entrainements convenables pour tout nos jeunes.</a:t>
            </a:r>
          </a:p>
          <a:p>
            <a:pPr marL="0" indent="0">
              <a:buNone/>
            </a:pPr>
            <a:r>
              <a:rPr lang="fr-FR" sz="2400" dirty="0"/>
              <a:t>Relancer au plus vite nos différentes animations pour garder  la dynamique des </a:t>
            </a:r>
            <a:r>
              <a:rPr lang="fr-FR" sz="2400" dirty="0" err="1"/>
              <a:t>bénevoles</a:t>
            </a:r>
            <a:r>
              <a:rPr lang="fr-FR" sz="2400" dirty="0"/>
              <a:t> que nous avions avant le Covid</a:t>
            </a:r>
          </a:p>
          <a:p>
            <a:pPr marL="0" indent="0">
              <a:buNone/>
            </a:pPr>
            <a:r>
              <a:rPr lang="fr-FR" sz="2400" dirty="0"/>
              <a:t>Et surtout assurer la pérennité de notre association !!! 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00051B-28E5-4EF7-9C59-FF5D3D5C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91784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771D5-410F-4799-8A8A-A6A05641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Bilan des manifestations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60EF86-8E06-4D6F-84DC-0B63973C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41078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Belote de printemps et d’été annulée pour </a:t>
            </a:r>
            <a:r>
              <a:rPr lang="fr-FR" sz="2400" dirty="0" err="1"/>
              <a:t>Covid</a:t>
            </a:r>
            <a:r>
              <a:rPr lang="fr-FR" sz="2400" dirty="0"/>
              <a:t> : Perte estimée à environ 5000 €.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Un Festival avec une baisse de la fréquentation qui nous rapporte 6200 € au lieu de 10000 € habituellement.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La belote d’automne et le loto de Noel qui auraient dû nous ramener environ 3000 € qui sont eux aussi annulés.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EC549D-2C3A-4D7F-A466-EBDF7436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72201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A348A-3EDD-47AB-AD57-F2A74E517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741"/>
            <a:ext cx="9144000" cy="101163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aide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100FD9-771B-46D5-9862-8FFC584C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932ECA-F0A4-4241-8416-8710FB27C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72201"/>
            <a:ext cx="2636667" cy="17458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EEAC2F-35FE-47EC-B849-797B65574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4" y="1818096"/>
            <a:ext cx="9645857" cy="48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6104C-35FF-44E3-ABAF-3F8BE7CDC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9293"/>
            <a:ext cx="9144000" cy="1040907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sportif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6DE9C2-4D98-4D8D-B7AB-036636ABB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13013"/>
            <a:ext cx="10283687" cy="80342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 Grand Bravo à Baptiste pour ces années passées en Haut Niveau </a:t>
            </a:r>
          </a:p>
          <a:p>
            <a:r>
              <a:rPr lang="fr-FR" dirty="0"/>
              <a:t>Nous lui souhaitons une Belle retraite sportive et de </a:t>
            </a:r>
            <a:r>
              <a:rPr lang="fr-FR"/>
              <a:t>beaux projets pour l’avenir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32CC12-959B-4B15-9D01-D94BA478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" y="91784"/>
            <a:ext cx="2636667" cy="17458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23A114-C1ED-4A20-A5DB-95F13B367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5" y="3259150"/>
            <a:ext cx="3981083" cy="2921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A1FC32-8816-4D6B-9981-366695732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3229254"/>
            <a:ext cx="5579165" cy="29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4A741-1679-4D61-958D-E2C71F66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7251"/>
            <a:ext cx="9144000" cy="118294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financier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3EF88E-916F-4DB1-9F2A-B257CE486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6656"/>
            <a:ext cx="9144000" cy="4216894"/>
          </a:xfrm>
        </p:spPr>
        <p:txBody>
          <a:bodyPr/>
          <a:lstStyle/>
          <a:p>
            <a:pPr algn="l"/>
            <a:r>
              <a:rPr lang="fr-FR" dirty="0"/>
              <a:t> 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.Bilan financier de l’année 2020-2021</a:t>
            </a:r>
          </a:p>
          <a:p>
            <a:r>
              <a:rPr lang="fr-FR" dirty="0"/>
              <a:t>(présentation et approbation)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. Prévisionnel de la saison 2021-2022 </a:t>
            </a:r>
          </a:p>
          <a:p>
            <a:r>
              <a:rPr lang="fr-FR" dirty="0"/>
              <a:t>(présentation et approbation)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F149E7-AD1B-4846-A339-449E72D3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135777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25698-BD9C-4309-A818-F45DCF52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78" y="365125"/>
            <a:ext cx="7687321" cy="1325563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Règlement 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AF42A-926F-4779-9BEE-E05631DD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131"/>
            <a:ext cx="10515600" cy="408183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Lecture du règlement et approbation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56B667-10C0-41EC-B34E-EFFFBAA1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" y="74029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720AA-B4DA-4636-8595-B0ECA7A7A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630" y="-62143"/>
            <a:ext cx="8235519" cy="2592279"/>
          </a:xfrm>
        </p:spPr>
        <p:txBody>
          <a:bodyPr>
            <a:noAutofit/>
          </a:bodyPr>
          <a:lstStyle/>
          <a:p>
            <a:b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des groupes et organisation sportive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05621C-8097-4D48-A918-378CD3102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858" y="2716567"/>
            <a:ext cx="9558291" cy="3444536"/>
          </a:xfrm>
        </p:spPr>
        <p:txBody>
          <a:bodyPr>
            <a:normAutofit fontScale="32500" lnSpcReduction="20000"/>
          </a:bodyPr>
          <a:lstStyle/>
          <a:p>
            <a:r>
              <a:rPr lang="fr-FR" sz="8600" b="1" u="sng" dirty="0"/>
              <a:t>Rappel des catégories :</a:t>
            </a:r>
          </a:p>
          <a:p>
            <a:pPr algn="l"/>
            <a:endParaRPr lang="fr-FR" dirty="0"/>
          </a:p>
          <a:p>
            <a:r>
              <a:rPr lang="fr-FR" sz="7400" dirty="0"/>
              <a:t>U18 	: 2004-2005</a:t>
            </a:r>
          </a:p>
          <a:p>
            <a:r>
              <a:rPr lang="fr-FR" sz="7400" dirty="0"/>
              <a:t>U16 	: 2006-2007</a:t>
            </a:r>
          </a:p>
          <a:p>
            <a:r>
              <a:rPr lang="fr-FR" sz="7400" dirty="0"/>
              <a:t>U14 	: 2008-2009</a:t>
            </a:r>
          </a:p>
          <a:p>
            <a:r>
              <a:rPr lang="fr-FR" sz="7400" dirty="0"/>
              <a:t>U12 	: 2010-2011</a:t>
            </a:r>
          </a:p>
          <a:p>
            <a:r>
              <a:rPr lang="fr-FR" sz="7400" dirty="0"/>
              <a:t>U10 	: 2012-2013</a:t>
            </a:r>
          </a:p>
          <a:p>
            <a:r>
              <a:rPr lang="fr-FR" sz="7400" dirty="0"/>
              <a:t>U8 		: 2014-2015</a:t>
            </a:r>
          </a:p>
          <a:p>
            <a:endParaRPr lang="fr-FR" sz="7400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E7AEB6-38CF-4B70-98EA-5C64647A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00662"/>
            <a:ext cx="2636667" cy="1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78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11421</TotalTime>
  <Words>701</Words>
  <Application>Microsoft Office PowerPoint</Application>
  <PresentationFormat>Grand écran</PresentationFormat>
  <Paragraphs>208</Paragraphs>
  <Slides>20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Maillage</vt:lpstr>
      <vt:lpstr>    Assemblée Générale   Vendredi 3 décembre  2021</vt:lpstr>
      <vt:lpstr>Ordre du Jour </vt:lpstr>
      <vt:lpstr>Bilan moral</vt:lpstr>
      <vt:lpstr>Bilan des manifestations</vt:lpstr>
      <vt:lpstr>merci pour votre aide !</vt:lpstr>
      <vt:lpstr>Bilan sportif</vt:lpstr>
      <vt:lpstr>Bilan financier</vt:lpstr>
      <vt:lpstr>Règlement intérieur</vt:lpstr>
      <vt:lpstr>  Présentation des groupes et organisation sportive</vt:lpstr>
      <vt:lpstr>Liste des groupes  </vt:lpstr>
      <vt:lpstr>Présentation PowerPoint</vt:lpstr>
      <vt:lpstr>Présentation PowerPoint</vt:lpstr>
      <vt:lpstr>Planning provisoire</vt:lpstr>
      <vt:lpstr>Les entrainements</vt:lpstr>
      <vt:lpstr>Les entrainements</vt:lpstr>
      <vt:lpstr>Courses sur la station </vt:lpstr>
      <vt:lpstr>Manifestations 2022</vt:lpstr>
      <vt:lpstr>Le bureau</vt:lpstr>
      <vt:lpstr>Renouvellement du bureau</vt:lpstr>
      <vt:lpstr>Merci à tous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des Sports Notre Dame de Bellecombe</dc:title>
  <dc:creator>ATELIER</dc:creator>
  <cp:lastModifiedBy>DUBOUCHET Philippe</cp:lastModifiedBy>
  <cp:revision>63</cp:revision>
  <dcterms:created xsi:type="dcterms:W3CDTF">2018-11-05T18:03:19Z</dcterms:created>
  <dcterms:modified xsi:type="dcterms:W3CDTF">2021-12-18T15:55:52Z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d1f144-26ac-4410-8fdb-05c7de218e82_Enabled">
    <vt:lpwstr>true</vt:lpwstr>
  </property>
  <property fmtid="{D5CDD505-2E9C-101B-9397-08002B2CF9AE}" pid="3" name="MSIP_Label_7bd1f144-26ac-4410-8fdb-05c7de218e82_SetDate">
    <vt:lpwstr>2021-12-18T15:55:43Z</vt:lpwstr>
  </property>
  <property fmtid="{D5CDD505-2E9C-101B-9397-08002B2CF9AE}" pid="4" name="MSIP_Label_7bd1f144-26ac-4410-8fdb-05c7de218e82_Method">
    <vt:lpwstr>Standard</vt:lpwstr>
  </property>
  <property fmtid="{D5CDD505-2E9C-101B-9397-08002B2CF9AE}" pid="5" name="MSIP_Label_7bd1f144-26ac-4410-8fdb-05c7de218e82_Name">
    <vt:lpwstr>FR Usage restreint</vt:lpwstr>
  </property>
  <property fmtid="{D5CDD505-2E9C-101B-9397-08002B2CF9AE}" pid="6" name="MSIP_Label_7bd1f144-26ac-4410-8fdb-05c7de218e82_SiteId">
    <vt:lpwstr>8b87af7d-8647-4dc7-8df4-5f69a2011bb5</vt:lpwstr>
  </property>
  <property fmtid="{D5CDD505-2E9C-101B-9397-08002B2CF9AE}" pid="7" name="MSIP_Label_7bd1f144-26ac-4410-8fdb-05c7de218e82_ActionId">
    <vt:lpwstr>ad1d9f1a-0db7-4367-8267-b483446ebcb2</vt:lpwstr>
  </property>
  <property fmtid="{D5CDD505-2E9C-101B-9397-08002B2CF9AE}" pid="8" name="MSIP_Label_7bd1f144-26ac-4410-8fdb-05c7de218e82_ContentBits">
    <vt:lpwstr>3</vt:lpwstr>
  </property>
</Properties>
</file>